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380" autoAdjust="0"/>
  </p:normalViewPr>
  <p:slideViewPr>
    <p:cSldViewPr snapToGrid="0">
      <p:cViewPr varScale="1">
        <p:scale>
          <a:sx n="60" d="100"/>
          <a:sy n="60" d="100"/>
        </p:scale>
        <p:origin x="2550"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be discussing Lyme Disease and exploring case trends, the impact of climate change, and risk levels across the United States.</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32038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and in the north-central region had the highest counts of Lyme </a:t>
            </a:r>
          </a:p>
          <a:p>
            <a:endParaRPr lang="en-US" dirty="0"/>
          </a:p>
          <a:p>
            <a:endParaRPr lang="en-US" dirty="0"/>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same hot zones, but now we’re also seeing cases moving towards the Midwest and southeast. Case counts are not only growing, but appear to be expanding geographically.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though, when we look at the highest total case counts we’re seeing similar states and regions as in 2008. </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too surprising there, however I was interested in which states saw the greatest percentage increase in cases and that’s when we start to see some different names.  Ohio tops the list growing from 45 cases in 2008 to a little over 1300 in 2023. West Virginia went from 135 to about 3200.</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When we compare total cases vs percentage change, we can really start to see that geographic expansion . This made me curious about what factors could be contributing to the dramatic growth in some of these states. That’s when I decided to concentrate on how climate change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When we look at total cases of Lyme in the US compared to the average temperature of when those cases are reported, we see very clearly a positive relationship. Around the freezing point, there are hardly any cases reported, but as the weather warms up, so do the cases. This makes sense since ticks are more active during warmer temperatures- questing for hosts and potentially contracting and spreading bacteria.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learned a majority of cases are reported when temperatures are higher. I figured tick behavior and Lyme cases wouldn’t vary too much during the warmer months, rather I was interested in what kind of impact winter temperatures have on total cases reported for the year.  I designated December, January, and February as “Winter” and found the average temperature across those three months for the US. Here we see evidence of those rising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we know has the most Lyme disease. This graph shows that the average winter temperature is rising. </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cases versus winter temperature- we see just a slight positive relationship and I think this is because if you notice on the graph, temperatures average below freezing. Which means the tick active season has pretty much remained constant.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change in cases. Here is a graph showing the change in winter temperature in Ohio. Earlier in the time frame average temperatures are below freezing, but over time, it starts hovering around freezing or above. </a:t>
            </a:r>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grew up in New York just 30 miles north of New York City. As a kid, I contracted Lyme disease twice, which we fortunately caught early, so I was able to get treated with no lasting effects. Then I moved down to Nashville in 2012 and remember being told there really wasn’t any Lyme here, but I never looked into it. This project allowed me to dig into the data and investigate whether that claim was actually true or not.</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This graph displays the relationship between winter temperature and case count. We see a stronger relationship here than in the Northeast data- as temperature goes up, so does the total case count for the year- both of which have been on the rise over the past 15 years.</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Next we’ll look at West Virginia. Average winter temperatures on the rise.</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And as with Ohio, we’re seeing a positive relationship between winter temperatures and total cases in West Virginia.  Any time temperatures go above freezing, ticks become active, so as the winters get warmer the ticks active season grows along with their potential to spread disease. States and counties that were once low case areas due to colder winters may see more cases in the future, especially in these border states right outside of the hot zones. They currently have winters hovering around freezing, but as those averages begin to move up and remain above freezing, we may see cases begin to rise, which I think we’re already starting to see here.</a:t>
            </a:r>
          </a:p>
          <a:p>
            <a:endParaRPr lang="en-US" dirty="0"/>
          </a:p>
          <a:p>
            <a:endParaRPr lang="en-US" dirty="0"/>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up to this point, we’ve been looking at trends based on case counts. The number of cases has been growing and spreading and honestly, doesn’t look too promising. However, we need to take a step back and look at Lyme disease taking population size into account to get a real idea of risk levels. When you factor in population size to calculate the Incidence Rate for 2023, we see that it’s not New York or Pennsylvania, states with the highest case counts, that are most at risk, but actually Rhode Island. It has a rate of about 258 cases per 100,000 people.  New York’s is much lower at about 112. And in fact, 6 of the Top 10 states are in New England- making it easily the most at risk region for contracting Lyme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Fortunately, I live far away from there now, so I want to shift our focus to Tennessee and evaluate our risk for Lyme in Davidson County. Here we see cases across the state have been fairly low since 2008. In 2023, there were only a total of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widely distributed, but mostly in Middle and East TN.</a:t>
            </a:r>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concentrated in the northeastern portion of the state. Johnson County with the highest rate of about 22 cases per 100,000. However, it’s important to note that it only had 4 cases reported.  We also notice that Davidson county has fallen off the map. </a:t>
            </a:r>
          </a:p>
          <a:p>
            <a:endParaRPr lang="en-US" dirty="0"/>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Only 3 cases in 2023, which calculates to a rate of .42 cases per 100,000 people. That is very low- almost non existent, which has come as a huge relief! I feel fairly confident that I’m not going to contract Lyme here in town at the moment, but as we saw it has been spreading and we may see more cases here in the future.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analysis, I have learned that climate change is just one piece of the puzzle. There are many variables when it comes to Lyme disease- all worth exploration when evaluating the risk it poses to humans.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now, I just want to thank you for your time and if you leave here only remembering one thing - don’t forget to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Some of the questions I was interested in answering pertained to how Lyme disease has evolved over time, what areas of the country are most affected, what effect (if any) has climate change had on cases, and finally, what my risk looks like living here in Nashville. </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three main data sources:</a:t>
            </a:r>
          </a:p>
          <a:p>
            <a:endParaRPr lang="en-US" dirty="0"/>
          </a:p>
          <a:p>
            <a:pPr marL="171450" indent="-171450">
              <a:buFont typeface="Arial" panose="020B0604020202020204" pitchFamily="34" charset="0"/>
              <a:buChar char="•"/>
            </a:pPr>
            <a:r>
              <a:rPr lang="en-US" dirty="0"/>
              <a:t>The CDC</a:t>
            </a:r>
          </a:p>
          <a:p>
            <a:pPr marL="171450" indent="-171450">
              <a:buFont typeface="Arial" panose="020B0604020202020204" pitchFamily="34" charset="0"/>
              <a:buChar char="•"/>
            </a:pPr>
            <a:r>
              <a:rPr lang="en-US" dirty="0"/>
              <a:t>The National Centers for Environmental Information</a:t>
            </a:r>
          </a:p>
          <a:p>
            <a:pPr marL="171450" indent="-171450">
              <a:buFont typeface="Arial" panose="020B0604020202020204" pitchFamily="34" charset="0"/>
              <a:buChar char="•"/>
            </a:pPr>
            <a:r>
              <a:rPr lang="en-US" dirty="0"/>
              <a:t>And the US Census Bureau</a:t>
            </a:r>
          </a:p>
          <a:p>
            <a:pPr marL="171450" indent="-171450">
              <a:buFont typeface="Arial" panose="020B0604020202020204" pitchFamily="34" charset="0"/>
              <a:buChar char="•"/>
            </a:pPr>
            <a:endParaRPr lang="en-US" dirty="0"/>
          </a:p>
          <a:p>
            <a:r>
              <a:rPr lang="en-US" dirty="0"/>
              <a:t>A quick note regarding the case count data per the CDC. Although there is federal guidance, policies and surveillance practices vary by state, which results in limitations in the data. The analysis presented here uses the officially reported surveillance data, which is just one way Lyme cases are tracked. Other methods suggest the actual number of cases may be significantly higher.</a:t>
            </a:r>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I’d like to start off with a quick introduction on Lyme disease. It is a bacterial infection that is spread to people through the bite of blacklegged ticks. </a:t>
            </a:r>
            <a:r>
              <a:rPr lang="en-US" sz="1200" kern="1200" dirty="0">
                <a:solidFill>
                  <a:schemeClr val="tx1"/>
                </a:solidFill>
                <a:effectLst/>
                <a:latin typeface="+mn-lt"/>
                <a:ea typeface="+mn-ea"/>
                <a:cs typeface="+mn-cs"/>
              </a:rPr>
              <a:t>S</a:t>
            </a:r>
            <a:r>
              <a:rPr lang="en-US" dirty="0"/>
              <a:t>ymptoms can include fever, headache, fatigue, and a characteristic skin rash. Lyme disease is highly treatable with antibiotics when caught early, and most patients with later-stage infections respond well to treatment. However, untreated infection could spread to the joints, the heart, and the nervous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it’s helpful to understand a little bit about the ticks responsible for transmitting the bacteria that causes Lyme disease. Blacklegged ticks are most commonly found in forested areas of the Northeast, north-central, and mid-Atlantic states, with smaller populations along the Pacific Coast. They typically have a 2 to 3 year life cycle with four stages: egg, larva, nymph, and adult. </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transition between those life stages or to produce eggs, ticks require a blood meal from a host. It’s during these blood meals the ticks can become infected from animals such as mice. They then can pass it on to their next host when feeding again. Ticks become dormant in freezing temperatures and are most active during warmer months </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that we have some background, we’ll begin looking at case trends across the country. Here we see the total number of cases in the US from 1996 to 2023. The dashed lines are years that the case definition for Lyme disease was modified and the red dashed line in 2020 represents COVID. Around this time we see a dip in reported cases, which can be explained by underreporting due to strained resources in the healthcare system. We see starting in 2022 there is a significant rise in cases. This could be due to the reporting behaviors normalizing after a couple of years of COVID as well as a rule change that made it easier for some states to report cases of Lyme. 2023 saw a jump up to about 89,000 cases.</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focus on cases between 2008 and 2023 where we have the most complete data on a state and county level. One thing I want to mention here is that cases are reported based on county of residence, not necessarily county of exposure. This map displays case distribution by county in 2008. Although we see reported cases all across the country, there are some obvious hot zones. </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4">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162132"/>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266407" y="142751"/>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2062586" y="1207296"/>
            <a:ext cx="8066827" cy="5314322"/>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across the Northeast</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109415"/>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1099646"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Climate factors</a:t>
            </a:r>
          </a:p>
          <a:p>
            <a:r>
              <a:rPr lang="en-US" sz="3200" b="1" dirty="0">
                <a:solidFill>
                  <a:schemeClr val="tx2"/>
                </a:solidFill>
              </a:rPr>
              <a:t>Deer tick distribution</a:t>
            </a:r>
          </a:p>
          <a:p>
            <a:r>
              <a:rPr lang="en-US" sz="3200" b="1" dirty="0">
                <a:solidFill>
                  <a:schemeClr val="tx2"/>
                </a:solidFill>
              </a:rPr>
              <a:t>Behaviors and migration of host animals</a:t>
            </a:r>
          </a:p>
          <a:p>
            <a:r>
              <a:rPr lang="en-US" sz="3200" b="1" dirty="0">
                <a:solidFill>
                  <a:schemeClr val="tx2"/>
                </a:solidFill>
              </a:rPr>
              <a:t>Reporting </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sz="2800" b="1" dirty="0">
                <a:cs typeface="Calibri"/>
              </a:rPr>
              <a:t>Bacterial infection spread through the bite of blacklegged (Ixodes) ticks</a:t>
            </a:r>
          </a:p>
          <a:p>
            <a:pPr>
              <a:lnSpc>
                <a:spcPct val="110000"/>
              </a:lnSpc>
            </a:pPr>
            <a:r>
              <a:rPr lang="en-US" sz="2800" b="1" dirty="0">
                <a:cs typeface="Calibri"/>
              </a:rPr>
              <a:t>Typical symptoms include fever, headache, fatigue, and a characteristic skin rash </a:t>
            </a:r>
          </a:p>
          <a:p>
            <a:pPr>
              <a:lnSpc>
                <a:spcPct val="110000"/>
              </a:lnSpc>
            </a:pPr>
            <a:r>
              <a:rPr lang="en-US" sz="2800" b="1" dirty="0">
                <a:cs typeface="Calibri"/>
              </a:rPr>
              <a:t>Treated with antibiotics</a:t>
            </a:r>
          </a:p>
          <a:p>
            <a:pPr>
              <a:lnSpc>
                <a:spcPct val="110000"/>
              </a:lnSpc>
            </a:pPr>
            <a:r>
              <a:rPr lang="en-US" sz="2800" b="1" dirty="0">
                <a:cs typeface="Calibri"/>
              </a:rPr>
              <a:t>Untreated can lead to more severe symptoms</a:t>
            </a:r>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3714749" y="156802"/>
            <a:ext cx="7810500" cy="645284"/>
          </a:xfrm>
        </p:spPr>
        <p:txBody>
          <a:bodyPr/>
          <a:lstStyle/>
          <a:p>
            <a:r>
              <a:rPr lang="en-US" b="1" dirty="0"/>
              <a:t>US Case Counts</a:t>
            </a:r>
          </a:p>
        </p:txBody>
      </p:sp>
      <p:pic>
        <p:nvPicPr>
          <p:cNvPr id="5" name="Picture 4">
            <a:extLst>
              <a:ext uri="{FF2B5EF4-FFF2-40B4-BE49-F238E27FC236}">
                <a16:creationId xmlns:a16="http://schemas.microsoft.com/office/drawing/2014/main" id="{24F93768-F4AD-F8B8-42A6-B56C1F6C3B2A}"/>
              </a:ext>
            </a:extLst>
          </p:cNvPr>
          <p:cNvPicPr>
            <a:picLocks noChangeAspect="1"/>
          </p:cNvPicPr>
          <p:nvPr/>
        </p:nvPicPr>
        <p:blipFill>
          <a:blip r:embed="rId3"/>
          <a:stretch>
            <a:fillRect/>
          </a:stretch>
        </p:blipFill>
        <p:spPr>
          <a:xfrm>
            <a:off x="1461345" y="1155055"/>
            <a:ext cx="9269310" cy="5223501"/>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389506" y="1818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89751"/>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8337</TotalTime>
  <Words>2302</Words>
  <Application>Microsoft Office PowerPoint</Application>
  <PresentationFormat>Widescreen</PresentationFormat>
  <Paragraphs>153</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50</cp:revision>
  <dcterms:created xsi:type="dcterms:W3CDTF">2025-08-19T15:11:09Z</dcterms:created>
  <dcterms:modified xsi:type="dcterms:W3CDTF">2025-08-26T21:02:58Z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